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7" r:id="rId4"/>
    <p:sldId id="278" r:id="rId5"/>
    <p:sldId id="260" r:id="rId6"/>
    <p:sldId id="259" r:id="rId7"/>
    <p:sldId id="279" r:id="rId8"/>
    <p:sldId id="261" r:id="rId9"/>
    <p:sldId id="262" r:id="rId10"/>
    <p:sldId id="263" r:id="rId11"/>
    <p:sldId id="281" r:id="rId12"/>
    <p:sldId id="282" r:id="rId13"/>
    <p:sldId id="283" r:id="rId14"/>
    <p:sldId id="265" r:id="rId15"/>
    <p:sldId id="280" r:id="rId16"/>
    <p:sldId id="266" r:id="rId17"/>
    <p:sldId id="267" r:id="rId18"/>
    <p:sldId id="264" r:id="rId19"/>
    <p:sldId id="268" r:id="rId20"/>
    <p:sldId id="269" r:id="rId21"/>
    <p:sldId id="272" r:id="rId22"/>
    <p:sldId id="270" r:id="rId23"/>
    <p:sldId id="271" r:id="rId24"/>
    <p:sldId id="273" r:id="rId25"/>
    <p:sldId id="274" r:id="rId26"/>
    <p:sldId id="284" r:id="rId27"/>
    <p:sldId id="275" r:id="rId28"/>
    <p:sldId id="285" r:id="rId2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1CD1-5AE9-C24D-BD9D-A5858FDFAA5A}" type="datetimeFigureOut">
              <a:rPr kumimoji="1" lang="ja-JP" altLang="en-US" smtClean="0"/>
              <a:t>16/07/10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41E7-288E-D94B-AA02-60E898DF5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92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1CD1-5AE9-C24D-BD9D-A5858FDFAA5A}" type="datetimeFigureOut">
              <a:rPr kumimoji="1" lang="ja-JP" altLang="en-US" smtClean="0"/>
              <a:t>16/07/10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41E7-288E-D94B-AA02-60E898DF5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03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1CD1-5AE9-C24D-BD9D-A5858FDFAA5A}" type="datetimeFigureOut">
              <a:rPr kumimoji="1" lang="ja-JP" altLang="en-US" smtClean="0"/>
              <a:t>16/07/10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41E7-288E-D94B-AA02-60E898DF5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22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1CD1-5AE9-C24D-BD9D-A5858FDFAA5A}" type="datetimeFigureOut">
              <a:rPr kumimoji="1" lang="ja-JP" altLang="en-US" smtClean="0"/>
              <a:t>16/07/10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41E7-288E-D94B-AA02-60E898DF5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07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1CD1-5AE9-C24D-BD9D-A5858FDFAA5A}" type="datetimeFigureOut">
              <a:rPr kumimoji="1" lang="ja-JP" altLang="en-US" smtClean="0"/>
              <a:t>16/07/10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41E7-288E-D94B-AA02-60E898DF5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74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1CD1-5AE9-C24D-BD9D-A5858FDFAA5A}" type="datetimeFigureOut">
              <a:rPr kumimoji="1" lang="ja-JP" altLang="en-US" smtClean="0"/>
              <a:t>16/07/10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41E7-288E-D94B-AA02-60E898DF5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05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1CD1-5AE9-C24D-BD9D-A5858FDFAA5A}" type="datetimeFigureOut">
              <a:rPr kumimoji="1" lang="ja-JP" altLang="en-US" smtClean="0"/>
              <a:t>16/07/10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41E7-288E-D94B-AA02-60E898DF5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98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1CD1-5AE9-C24D-BD9D-A5858FDFAA5A}" type="datetimeFigureOut">
              <a:rPr kumimoji="1" lang="ja-JP" altLang="en-US" smtClean="0"/>
              <a:t>16/07/10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41E7-288E-D94B-AA02-60E898DF5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93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1CD1-5AE9-C24D-BD9D-A5858FDFAA5A}" type="datetimeFigureOut">
              <a:rPr kumimoji="1" lang="ja-JP" altLang="en-US" smtClean="0"/>
              <a:t>16/07/10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41E7-288E-D94B-AA02-60E898DF5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36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1CD1-5AE9-C24D-BD9D-A5858FDFAA5A}" type="datetimeFigureOut">
              <a:rPr kumimoji="1" lang="ja-JP" altLang="en-US" smtClean="0"/>
              <a:t>16/07/10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41E7-288E-D94B-AA02-60E898DF5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19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1CD1-5AE9-C24D-BD9D-A5858FDFAA5A}" type="datetimeFigureOut">
              <a:rPr kumimoji="1" lang="ja-JP" altLang="en-US" smtClean="0"/>
              <a:t>16/07/10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41E7-288E-D94B-AA02-60E898DF5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46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1CD1-5AE9-C24D-BD9D-A5858FDFAA5A}" type="datetimeFigureOut">
              <a:rPr kumimoji="1" lang="ja-JP" altLang="en-US" smtClean="0"/>
              <a:t>16/07/10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041E7-288E-D94B-AA02-60E898DF5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25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0" y="0"/>
            <a:ext cx="9144000" cy="3162836"/>
          </a:xfrm>
          <a:prstGeom prst="roundRect">
            <a:avLst>
              <a:gd name="adj" fmla="val 0"/>
            </a:avLst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413248"/>
            <a:ext cx="9144000" cy="1470025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パッションテスト</a:t>
            </a:r>
            <a:r>
              <a:rPr lang="ja-JP" altLang="en-US" sz="3600" b="1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ワークショップ</a:t>
            </a:r>
            <a:endParaRPr kumimoji="1" lang="ja-JP" altLang="en-US" sz="3600" b="1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83872" y="4168588"/>
            <a:ext cx="6400800" cy="125505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丸ゴ Pro W4"/>
                <a:ea typeface="ヒラギノ丸ゴ Pro W4"/>
                <a:cs typeface="ヒラギノ丸ゴ Pro W4"/>
              </a:rPr>
              <a:t>パッションテスト</a:t>
            </a:r>
            <a:r>
              <a:rPr kumimoji="1" lang="ja-JP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丸ゴ Pro W4"/>
                <a:ea typeface="ヒラギノ丸ゴ Pro W4"/>
                <a:cs typeface="ヒラギノ丸ゴ Pro W4"/>
              </a:rPr>
              <a:t>ワークショップ</a:t>
            </a:r>
            <a:endParaRPr kumimoji="1" lang="en-US" altLang="ja-JP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algn="r"/>
            <a:r>
              <a:rPr lang="ja-JP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丸ゴ Pro W4"/>
                <a:ea typeface="ヒラギノ丸ゴ Pro W4"/>
                <a:cs typeface="ヒラギノ丸ゴ Pro W4"/>
              </a:rPr>
              <a:t>講師：竹菴　顕</a:t>
            </a:r>
            <a:endParaRPr kumimoji="1" lang="ja-JP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1517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542904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世界中で人々のやる気を高める、素晴らしい講演家です。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514350" indent="-514350">
              <a:buFont typeface="+mj-ea"/>
              <a:buAutoNum type="circleNumDbPlain"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世界中をファーストクラスで旅しています。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514350" indent="-514350">
              <a:buFont typeface="+mj-ea"/>
              <a:buAutoNum type="circleNumDbPlain"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どこへ行っても女王様のように対応されます。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514350" indent="-514350">
              <a:buFont typeface="+mj-ea"/>
              <a:buAutoNum type="circleNumDbPlain"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人生のどんな場面でも愛を与え、そして受け取ります。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514350" indent="-514350">
              <a:buFont typeface="+mj-ea"/>
              <a:buAutoNum type="circleNumDbPlain"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意識の高いチームと一緒に働きます。</a:t>
            </a: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ジャネットの書き出した５つのこと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24924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ハリス・インタラクティブスタディー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パイ 10"/>
          <p:cNvSpPr/>
          <p:nvPr/>
        </p:nvSpPr>
        <p:spPr>
          <a:xfrm>
            <a:off x="2332182" y="1558636"/>
            <a:ext cx="4678217" cy="4260273"/>
          </a:xfrm>
          <a:prstGeom prst="pie">
            <a:avLst>
              <a:gd name="adj1" fmla="val 20175056"/>
              <a:gd name="adj2" fmla="val 1620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12" name="パイ 11"/>
          <p:cNvSpPr/>
          <p:nvPr/>
        </p:nvSpPr>
        <p:spPr>
          <a:xfrm>
            <a:off x="2332182" y="1558636"/>
            <a:ext cx="4678217" cy="4387273"/>
          </a:xfrm>
          <a:prstGeom prst="pie">
            <a:avLst>
              <a:gd name="adj1" fmla="val 16179591"/>
              <a:gd name="adj2" fmla="val 20083733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848944" y="226297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３０％</a:t>
            </a:r>
            <a:endParaRPr lang="ja-JP" altLang="en-US" sz="2800" dirty="0"/>
          </a:p>
        </p:txBody>
      </p:sp>
      <p:sp>
        <p:nvSpPr>
          <p:cNvPr id="14" name="スマイル 13"/>
          <p:cNvSpPr/>
          <p:nvPr/>
        </p:nvSpPr>
        <p:spPr>
          <a:xfrm>
            <a:off x="4880495" y="1239520"/>
            <a:ext cx="822960" cy="8229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16" name="フローチャート: 結合子 15"/>
          <p:cNvSpPr/>
          <p:nvPr/>
        </p:nvSpPr>
        <p:spPr>
          <a:xfrm>
            <a:off x="4264429" y="4853247"/>
            <a:ext cx="822960" cy="82296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4756727" y="5126180"/>
            <a:ext cx="230909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4333702" y="5126180"/>
            <a:ext cx="272934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4576010" y="5497944"/>
            <a:ext cx="272934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5937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多くの人の役にやっている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国際的な影響力を持っている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有名人としての地位を楽しんでいる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活力に満ちたチームの一員である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リーダーとしての役割を持っている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人々が自分のビジョンを生きることを手助けしている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大多数の聴衆にスピーチをしている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テレビを通じて影響力を持っている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億万長者である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世界的なサポートチームを持っている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沢山の自由時間がある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多くの精神的指導者たちから学んでいる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精神的指導者たちのネットワークに参加している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自分の組織で認められたトレーナーたちの核となるグループを作っている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とにかく楽しみまくっている！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ジャック・キャンフィールド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374786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安心できる美しい家庭に住んでいる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ミステリー小説を書いて成功している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沢山の植物と光に囲まれた環境で働いている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エネルギーや生命力にあふれた健康な体を楽しんでいる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自分が行うことは何でも楽しんでいる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家族と質の高い時間を沢山過ごしている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日常的に素晴らしいセックスを楽しんでいる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自分の価値観を共有できるサポートチームと働いている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その他の人のパッションリスト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864145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あなたが愛して大切なもの、パッションを１０個書き出す。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＜方法＞</a:t>
            </a: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・「理想の人生を生きている時、私は</a:t>
            </a:r>
            <a: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  <a:t>○○</a:t>
            </a: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している」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・既に持っているものとして</a:t>
            </a: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書く</a:t>
            </a: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（肯定文・現在進行形）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</a:t>
            </a:r>
            <a:r>
              <a:rPr lang="ja-JP" altLang="en-US" dirty="0">
                <a:latin typeface="ヒラギノ丸ゴ Pro W4"/>
                <a:cs typeface="ヒラギノ丸ゴ Pro W4"/>
              </a:rPr>
              <a:t>コドモゴゴロ</a:t>
            </a:r>
            <a:r>
              <a:rPr lang="ja-JP" altLang="en-US" dirty="0" smtClean="0">
                <a:latin typeface="ヒラギノ丸ゴ Pro W4"/>
                <a:cs typeface="ヒラギノ丸ゴ Pro W4"/>
              </a:rPr>
              <a:t>を持って</a:t>
            </a: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自分の発想の殻を破る。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＜注意＞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・人に相談しない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・カップルでは一緒に受けない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・時間は２０分程度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・明確な文で表現</a:t>
            </a: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する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・肯定文で書く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・現在進行形で書く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・感情（楽しい、幸せ、嬉しい）も可能であれば付け加える</a:t>
            </a: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パッションテスト：ステップ１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79989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人生のすべての領域をカバーする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人生のバランス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・キャリア（仕事）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・学び（学習）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・健康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・人間関係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・サービス（貢献）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・精神性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・楽しみ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・環境</a:t>
            </a:r>
            <a:endParaRPr lang="en-US" altLang="ja-JP" sz="2400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パッションテスト：ステップ１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925589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パッションの１０個のリストを並び替える。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上から順に比較して行う。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上位５つのパッションを書き出す。</a:t>
            </a: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パッションテスト：ステップ２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673636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上位５つのパッションにそれぞれスコアを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０から１０の間でつける。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u="sng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u="sng" dirty="0" smtClean="0">
                <a:latin typeface="ヒラギノ丸ゴ Pro W4"/>
                <a:ea typeface="ヒラギノ丸ゴ Pro W4"/>
                <a:cs typeface="ヒラギノ丸ゴ Pro W4"/>
              </a:rPr>
              <a:t>　０：パッションを全然生きていない。</a:t>
            </a:r>
            <a:endParaRPr lang="en-US" altLang="ja-JP" u="sng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ja-JP" dirty="0">
                <a:latin typeface="ヒラギノ丸ゴ Pro W4"/>
                <a:ea typeface="ヒラギノ丸ゴ Pro W4"/>
                <a:cs typeface="ヒラギノ丸ゴ Pro W4"/>
              </a:rPr>
              <a:t>　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ja-JP" dirty="0"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  <a:t>〜</a:t>
            </a: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　（パッションのスコアをつける）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u="sng" dirty="0" smtClean="0">
                <a:latin typeface="ヒラギノ丸ゴ Pro W4"/>
                <a:ea typeface="ヒラギノ丸ゴ Pro W4"/>
                <a:cs typeface="ヒラギノ丸ゴ Pro W4"/>
              </a:rPr>
              <a:t>１０：まさにそのパッションを生きている。</a:t>
            </a:r>
            <a:endParaRPr lang="en-US" altLang="ja-JP" u="sng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パッションテスト：スコアをつける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7853637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2098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インテンション（意図）</a:t>
            </a:r>
            <a:r>
              <a:rPr lang="en-US" altLang="ja-JP" dirty="0">
                <a:latin typeface="ヒラギノ丸ゴ Pro W4"/>
                <a:ea typeface="ヒラギノ丸ゴ Pro W4"/>
                <a:cs typeface="ヒラギノ丸ゴ Pro W4"/>
              </a:rPr>
              <a:t/>
            </a:r>
            <a:br>
              <a:rPr lang="en-US" altLang="ja-JP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自分が人生に望んでいることを意識し、思考、言語化すること。</a:t>
            </a:r>
            <a: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  <a:t/>
            </a:r>
            <a:b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</a:b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514350" indent="-514350">
              <a:buFont typeface="+mj-lt"/>
              <a:buAutoNum type="arabicParenR"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アテンション（注意）</a:t>
            </a:r>
            <a: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  <a:t/>
            </a:r>
            <a:b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意図したものに注意を向ける。</a:t>
            </a:r>
            <a:r>
              <a:rPr lang="en-US" altLang="ja-JP" dirty="0">
                <a:latin typeface="ヒラギノ丸ゴ Pro W4"/>
                <a:ea typeface="ヒラギノ丸ゴ Pro W4"/>
                <a:cs typeface="ヒラギノ丸ゴ Pro W4"/>
              </a:rPr>
              <a:t/>
            </a:r>
            <a:br>
              <a:rPr lang="en-US" altLang="ja-JP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行動</a:t>
            </a: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が注意を強化する。</a:t>
            </a:r>
            <a: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  <a:t/>
            </a:r>
            <a:b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</a:b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514350" indent="-514350">
              <a:buFont typeface="+mj-lt"/>
              <a:buAutoNum type="arabicParenR"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ノーテンション（柔軟）</a:t>
            </a:r>
            <a: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  <a:t/>
            </a:r>
            <a:b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自然体、</a:t>
            </a: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執着</a:t>
            </a: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を忘れて手放すこと。</a:t>
            </a: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望む未来を手にいれる３つのステップ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416578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ja-JP" altLang="en-US" sz="48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アテンション（注意を向ける）</a:t>
            </a:r>
            <a:endParaRPr lang="en-US" altLang="ja-JP" sz="4800" dirty="0" smtClean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上位５つのパッションを書き出して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どこか目に付くところに貼っておく。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携帯の写真でもいいし、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部屋のパソコンなどでも</a:t>
            </a:r>
            <a: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  <a:t>OK</a:t>
            </a:r>
          </a:p>
          <a:p>
            <a:pPr marL="0" indent="0" algn="ctr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２１日間注意を向けることを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習慣付けていくと浸透します。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パッションカードをつくる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00640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542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4000" u="sng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今日の約束</a:t>
            </a:r>
            <a:endParaRPr lang="en-US" altLang="ja-JP" sz="4000" u="sng" dirty="0" smtClean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>
              <a:buFont typeface="Wingdings" charset="2"/>
              <a:buChar char="v"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ここは安全な場所（秘密厳守）</a:t>
            </a:r>
            <a: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  <a:t/>
            </a:r>
            <a:br>
              <a:rPr lang="en-US" altLang="ja-JP" dirty="0" smtClean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個人の情報については、他の場や誰に漏らすことのない</a:t>
            </a:r>
            <a:r>
              <a:rPr lang="ja-JP" altLang="en-US" dirty="0" smtClean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安心できる</a:t>
            </a:r>
            <a:r>
              <a:rPr lang="en-US" altLang="ja-JP" dirty="0" smtClean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『</a:t>
            </a:r>
            <a:r>
              <a:rPr lang="ja-JP" altLang="en-US" dirty="0" smtClean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場</a:t>
            </a:r>
            <a:r>
              <a:rPr lang="en-US" altLang="ja-JP" dirty="0" smtClean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』</a:t>
            </a:r>
          </a:p>
          <a:p>
            <a:pPr>
              <a:buFont typeface="Wingdings" charset="2"/>
              <a:buChar char="v"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>
              <a:buFont typeface="Wingdings" charset="2"/>
              <a:buChar char="v"/>
            </a:pPr>
            <a:r>
              <a:rPr lang="ja-JP" altLang="en-US" sz="3600" dirty="0" smtClean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「コドモゴコロ」</a:t>
            </a: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で素直に取り組む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14375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はじめに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22752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542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マーカーとは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「そのパッションを十分に生きているとき、どんなことが起こるか」</a:t>
            </a:r>
            <a:endParaRPr lang="en-US" altLang="ja-JP" dirty="0" smtClean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どのように実現するかは考えずに、とにかく自由に考えてパッション１つに対して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５個づつ書き出します。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マーカーをつくる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50681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そのパッションを生きているとき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朝起きてから寝るまでを想像してみてください。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あなたは何をしていて、誰と過ごしていますか？何を感じてますか、何を楽しんでいますか、何をなそうとしているでしょうか。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8213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パッションを生きる</a:t>
            </a:r>
            <a:r>
              <a:rPr lang="en-US" altLang="ja-JP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1</a:t>
            </a:r>
            <a:r>
              <a:rPr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日を書き出す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319512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5400" dirty="0" smtClean="0">
                <a:latin typeface="ヒラギノ丸ゴ Pro W4"/>
                <a:ea typeface="ヒラギノ丸ゴ Pro W4"/>
                <a:cs typeface="ヒラギノ丸ゴ Pro W4"/>
              </a:rPr>
              <a:t>人のマーカーを考えて</a:t>
            </a:r>
            <a:endParaRPr lang="en-US" altLang="ja-JP" sz="5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sz="5400" dirty="0" smtClean="0">
                <a:latin typeface="ヒラギノ丸ゴ Pro W4"/>
                <a:ea typeface="ヒラギノ丸ゴ Pro W4"/>
                <a:cs typeface="ヒラギノ丸ゴ Pro W4"/>
              </a:rPr>
              <a:t>相手にプレゼントします</a:t>
            </a:r>
            <a:endParaRPr lang="en-US" altLang="ja-JP" sz="5400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マーカーのプレゼント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78204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5400" dirty="0" smtClean="0">
                <a:latin typeface="ヒラギノ丸ゴ Pro W4"/>
                <a:ea typeface="ヒラギノ丸ゴ Pro W4"/>
                <a:cs typeface="ヒラギノ丸ゴ Pro W4"/>
              </a:rPr>
              <a:t>・ザ・ワーク</a:t>
            </a:r>
            <a:endParaRPr lang="en-US" altLang="ja-JP" sz="5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5400" dirty="0" smtClean="0">
                <a:latin typeface="ヒラギノ丸ゴ Pro W4"/>
                <a:ea typeface="ヒラギノ丸ゴ Pro W4"/>
                <a:cs typeface="ヒラギノ丸ゴ Pro W4"/>
              </a:rPr>
              <a:t>・</a:t>
            </a:r>
            <a:r>
              <a:rPr lang="ja-JP" altLang="en-US" sz="5400" dirty="0" smtClean="0">
                <a:latin typeface="ヒラギノ丸ゴ Pro W4"/>
                <a:ea typeface="ヒラギノ丸ゴ Pro W4"/>
                <a:cs typeface="ヒラギノ丸ゴ Pro W4"/>
              </a:rPr>
              <a:t>ビジョンボード</a:t>
            </a:r>
            <a:endParaRPr lang="en-US" altLang="ja-JP" sz="54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5400" dirty="0" smtClean="0">
                <a:latin typeface="ヒラギノ丸ゴ Pro W4"/>
                <a:ea typeface="ヒラギノ丸ゴ Pro W4"/>
                <a:cs typeface="ヒラギノ丸ゴ Pro W4"/>
              </a:rPr>
              <a:t>・１００歳バースデー</a:t>
            </a:r>
            <a:endParaRPr lang="en-US" altLang="ja-JP" sz="5400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パッションテストのツール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5737117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自然ガイドシステム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110111" y="5051778"/>
            <a:ext cx="1800578" cy="5221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kumimoji="1" lang="ja-JP" altLang="en-US" dirty="0" smtClean="0"/>
              <a:t>拡張</a:t>
            </a:r>
            <a:endParaRPr kumimoji="1" lang="ja-JP" altLang="en-US" dirty="0"/>
          </a:p>
        </p:txBody>
      </p:sp>
      <p:cxnSp>
        <p:nvCxnSpPr>
          <p:cNvPr id="9" name="直線コネクタ 8"/>
          <p:cNvCxnSpPr>
            <a:stCxn id="17" idx="2"/>
            <a:endCxn id="15" idx="0"/>
          </p:cNvCxnSpPr>
          <p:nvPr/>
        </p:nvCxnSpPr>
        <p:spPr>
          <a:xfrm>
            <a:off x="4473222" y="1587499"/>
            <a:ext cx="42334" cy="4310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上矢印 9"/>
          <p:cNvSpPr/>
          <p:nvPr/>
        </p:nvSpPr>
        <p:spPr>
          <a:xfrm>
            <a:off x="5305777" y="2991556"/>
            <a:ext cx="1298222" cy="1425222"/>
          </a:xfrm>
          <a:prstGeom prst="upArrow">
            <a:avLst/>
          </a:prstGeom>
          <a:solidFill>
            <a:srgbClr val="0000FF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太陽 10"/>
          <p:cNvSpPr/>
          <p:nvPr/>
        </p:nvSpPr>
        <p:spPr>
          <a:xfrm>
            <a:off x="6420555" y="1142999"/>
            <a:ext cx="2275210" cy="2017889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上矢印 11"/>
          <p:cNvSpPr/>
          <p:nvPr/>
        </p:nvSpPr>
        <p:spPr>
          <a:xfrm flipV="1">
            <a:off x="2148425" y="2991556"/>
            <a:ext cx="1298222" cy="1425222"/>
          </a:xfrm>
          <a:prstGeom prst="upArrow">
            <a:avLst/>
          </a:prstGeom>
          <a:solidFill>
            <a:srgbClr val="FF0000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564444" y="4713111"/>
            <a:ext cx="1199445" cy="10865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1"/>
          <p:cNvSpPr txBox="1">
            <a:spLocks/>
          </p:cNvSpPr>
          <p:nvPr/>
        </p:nvSpPr>
        <p:spPr>
          <a:xfrm>
            <a:off x="2000955" y="5119512"/>
            <a:ext cx="1800578" cy="522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ja-JP" altLang="en-US" dirty="0" smtClean="0"/>
              <a:t>収縮</a:t>
            </a:r>
            <a:endParaRPr lang="ja-JP" altLang="en-US" dirty="0"/>
          </a:p>
        </p:txBody>
      </p:sp>
      <p:sp>
        <p:nvSpPr>
          <p:cNvPr id="15" name="コンテンツ プレースホルダー 1"/>
          <p:cNvSpPr txBox="1">
            <a:spLocks/>
          </p:cNvSpPr>
          <p:nvPr/>
        </p:nvSpPr>
        <p:spPr>
          <a:xfrm>
            <a:off x="3615267" y="5898445"/>
            <a:ext cx="1800578" cy="522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ja-JP" altLang="en-US" dirty="0" smtClean="0"/>
              <a:t>惨めさと苦しみ</a:t>
            </a:r>
            <a:endParaRPr lang="ja-JP" altLang="en-US" dirty="0"/>
          </a:p>
        </p:txBody>
      </p:sp>
      <p:sp>
        <p:nvSpPr>
          <p:cNvPr id="17" name="コンテンツ プレースホルダー 1"/>
          <p:cNvSpPr txBox="1">
            <a:spLocks/>
          </p:cNvSpPr>
          <p:nvPr/>
        </p:nvSpPr>
        <p:spPr>
          <a:xfrm>
            <a:off x="3572933" y="1065388"/>
            <a:ext cx="1800578" cy="522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ja-JP" altLang="en-US" dirty="0" smtClean="0"/>
              <a:t>喜びと充実感</a:t>
            </a:r>
            <a:endParaRPr lang="ja-JP" altLang="en-US" dirty="0"/>
          </a:p>
        </p:txBody>
      </p:sp>
      <p:sp>
        <p:nvSpPr>
          <p:cNvPr id="16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56725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ja-JP" altLang="en-US" sz="46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パッションを生きる為の</a:t>
            </a:r>
            <a:endParaRPr lang="en-US" altLang="ja-JP" sz="4600" dirty="0" smtClean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sz="46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７つの基本</a:t>
            </a:r>
            <a:r>
              <a:rPr lang="ja-JP" altLang="en-US" sz="46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原則</a:t>
            </a:r>
            <a:endParaRPr lang="en-US" altLang="ja-JP" sz="4600" dirty="0" smtClean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決断する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明確にする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注意を向ける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心を開く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誠実である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続ける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自分の心に従う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７つの基本原則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86116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ja-JP" altLang="en-US" sz="46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パッションを生きる為の</a:t>
            </a:r>
            <a:endParaRPr lang="en-US" altLang="ja-JP" sz="4600" dirty="0" smtClean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sz="46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７つの基本</a:t>
            </a:r>
            <a:r>
              <a:rPr lang="ja-JP" altLang="en-US" sz="46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原則</a:t>
            </a:r>
            <a:endParaRPr lang="en-US" altLang="ja-JP" sz="4600" dirty="0" smtClean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決断する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明確にする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注意を向ける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心を開く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誠実である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続ける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914400" indent="-914400">
              <a:buFont typeface="+mj-ea"/>
              <a:buAutoNum type="circleNumDbPlain"/>
            </a:pPr>
            <a:r>
              <a:rPr lang="ja-JP" altLang="en-US" sz="4000" dirty="0" smtClean="0">
                <a:latin typeface="ヒラギノ丸ゴ Pro W4"/>
                <a:ea typeface="ヒラギノ丸ゴ Pro W4"/>
                <a:cs typeface="ヒラギノ丸ゴ Pro W4"/>
              </a:rPr>
              <a:t>自分の心に従う</a:t>
            </a:r>
            <a:endParaRPr lang="en-US" altLang="ja-JP" sz="4000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７つの基本原則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15655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46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以上、もしくは、</a:t>
            </a:r>
            <a:endParaRPr lang="en-US" altLang="ja-JP" sz="4600" dirty="0" smtClean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sz="46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より良い未来へ！！！</a:t>
            </a:r>
            <a:endParaRPr lang="en-US" altLang="ja-JP" sz="4600" dirty="0" smtClean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おわりに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31930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20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・パッションテストワークショップ</a:t>
            </a:r>
            <a:r>
              <a:rPr lang="ja-JP" altLang="en-US" sz="2000" dirty="0" smtClean="0">
                <a:latin typeface="ヒラギノ丸ゴ Pro W4"/>
                <a:ea typeface="ヒラギノ丸ゴ Pro W4"/>
                <a:cs typeface="ヒラギノ丸ゴ Pro W4"/>
              </a:rPr>
              <a:t>（複数ワークショップ）</a:t>
            </a:r>
            <a:endParaRPr lang="en-US" altLang="ja-JP" sz="2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ja-JP" sz="2000" dirty="0"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lang="ja-JP" altLang="en-US" sz="2000" dirty="0" smtClean="0">
                <a:latin typeface="ヒラギノ丸ゴ Pro W4"/>
                <a:ea typeface="ヒラギノ丸ゴ Pro W4"/>
                <a:cs typeface="ヒラギノ丸ゴ Pro W4"/>
              </a:rPr>
              <a:t>（２時間</a:t>
            </a:r>
            <a:r>
              <a:rPr lang="en-US" altLang="ja-JP" sz="2000" dirty="0" smtClean="0">
                <a:latin typeface="ヒラギノ丸ゴ Pro W4"/>
                <a:ea typeface="ヒラギノ丸ゴ Pro W4"/>
                <a:cs typeface="ヒラギノ丸ゴ Pro W4"/>
              </a:rPr>
              <a:t>〜</a:t>
            </a:r>
            <a:r>
              <a:rPr lang="ja-JP" altLang="en-US" sz="2000" dirty="0" smtClean="0">
                <a:latin typeface="ヒラギノ丸ゴ Pro W4"/>
                <a:ea typeface="ヒラギノ丸ゴ Pro W4"/>
                <a:cs typeface="ヒラギノ丸ゴ Pro W4"/>
              </a:rPr>
              <a:t>３時間）　</a:t>
            </a:r>
            <a:r>
              <a:rPr lang="en-US" altLang="ja-JP" sz="2000" dirty="0" smtClean="0">
                <a:latin typeface="ヒラギノ丸ゴ Pro W4"/>
                <a:ea typeface="ヒラギノ丸ゴ Pro W4"/>
                <a:cs typeface="ヒラギノ丸ゴ Pro W4"/>
              </a:rPr>
              <a:t>5,000</a:t>
            </a:r>
            <a:r>
              <a:rPr lang="ja-JP" altLang="en-US" sz="2000" dirty="0" smtClean="0">
                <a:latin typeface="ヒラギノ丸ゴ Pro W4"/>
                <a:ea typeface="ヒラギノ丸ゴ Pro W4"/>
                <a:cs typeface="ヒラギノ丸ゴ Pro W4"/>
              </a:rPr>
              <a:t>円</a:t>
            </a:r>
            <a:r>
              <a:rPr lang="en-US" altLang="ja-JP" sz="2000" dirty="0" smtClean="0">
                <a:latin typeface="ヒラギノ丸ゴ Pro W4"/>
                <a:ea typeface="ヒラギノ丸ゴ Pro W4"/>
                <a:cs typeface="ヒラギノ丸ゴ Pro W4"/>
              </a:rPr>
              <a:t>〜10,000</a:t>
            </a:r>
            <a:r>
              <a:rPr lang="ja-JP" altLang="en-US" sz="2000" dirty="0" smtClean="0">
                <a:latin typeface="ヒラギノ丸ゴ Pro W4"/>
                <a:ea typeface="ヒラギノ丸ゴ Pro W4"/>
                <a:cs typeface="ヒラギノ丸ゴ Pro W4"/>
              </a:rPr>
              <a:t>円</a:t>
            </a:r>
            <a:endParaRPr lang="en-US" altLang="ja-JP" sz="2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sz="20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ミラクルタッピング（マインドフルネスタッピング）セッション</a:t>
            </a:r>
            <a:endParaRPr lang="en-US" altLang="ja-JP" sz="2000" dirty="0">
              <a:solidFill>
                <a:srgbClr val="FF0000"/>
              </a:solidFill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ヒラギノ丸ゴ Pro W4"/>
                <a:cs typeface="ヒラギノ丸ゴ Pro W4"/>
              </a:rPr>
              <a:t>　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（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個別セッション：１時間程度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）</a:t>
            </a:r>
            <a:r>
              <a:rPr lang="ja-JP" altLang="en-US" sz="2000" dirty="0">
                <a:latin typeface="ヒラギノ丸ゴ Pro W4"/>
                <a:cs typeface="ヒラギノ丸ゴ Pro W4"/>
              </a:rPr>
              <a:t>　</a:t>
            </a:r>
            <a:r>
              <a:rPr lang="en-US" altLang="ja-JP" sz="2000" dirty="0">
                <a:latin typeface="ヒラギノ丸ゴ Pro W4"/>
                <a:cs typeface="ヒラギノ丸ゴ Pro W4"/>
              </a:rPr>
              <a:t>2</a:t>
            </a:r>
            <a:r>
              <a:rPr lang="en-US" altLang="ja-JP" sz="2000" dirty="0" smtClean="0">
                <a:latin typeface="ヒラギノ丸ゴ Pro W4"/>
                <a:cs typeface="ヒラギノ丸ゴ Pro W4"/>
              </a:rPr>
              <a:t>0,000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円</a:t>
            </a:r>
            <a:endParaRPr lang="en-US" altLang="ja-JP" sz="2000" dirty="0" smtClean="0"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sz="2000" dirty="0" smtClean="0"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理想の未来を引き寄せ幸せシナリオへシフトチェンジセミナー</a:t>
            </a:r>
            <a:endParaRPr lang="en-US" altLang="ja-JP" sz="2000" dirty="0" smtClean="0">
              <a:solidFill>
                <a:srgbClr val="FF0000"/>
              </a:solidFill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ja-JP" sz="2000" dirty="0">
                <a:solidFill>
                  <a:srgbClr val="FF0000"/>
                </a:solidFill>
                <a:latin typeface="ヒラギノ丸ゴ Pro W4"/>
                <a:cs typeface="ヒラギノ丸ゴ Pro W4"/>
              </a:rPr>
              <a:t>　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マインド・シナリオ・チェンジ＆タッピング簡易セッション</a:t>
            </a:r>
            <a:endParaRPr lang="en-US" altLang="ja-JP" sz="2000" dirty="0"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000" dirty="0">
                <a:latin typeface="ヒラギノ丸ゴ Pro W4"/>
                <a:cs typeface="ヒラギノ丸ゴ Pro W4"/>
              </a:rPr>
              <a:t>　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（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ワークショップ３時間半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程度</a:t>
            </a:r>
            <a:r>
              <a:rPr lang="ja-JP" altLang="en-US" sz="2000" dirty="0">
                <a:latin typeface="ヒラギノ丸ゴ Pro W4"/>
                <a:cs typeface="ヒラギノ丸ゴ Pro W4"/>
              </a:rPr>
              <a:t>）　</a:t>
            </a:r>
            <a:r>
              <a:rPr lang="en-US" altLang="ja-JP" sz="2000" dirty="0" smtClean="0">
                <a:latin typeface="ヒラギノ丸ゴ Pro W4"/>
                <a:cs typeface="ヒラギノ丸ゴ Pro W4"/>
              </a:rPr>
              <a:t>1</a:t>
            </a:r>
            <a:r>
              <a:rPr lang="en-US" altLang="ja-JP" sz="2000" dirty="0" smtClean="0">
                <a:latin typeface="ヒラギノ丸ゴ Pro W4"/>
                <a:cs typeface="ヒラギノ丸ゴ Pro W4"/>
              </a:rPr>
              <a:t>2,000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円</a:t>
            </a:r>
            <a:endParaRPr lang="en-US" altLang="ja-JP" sz="2000" dirty="0" smtClean="0"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sz="2000" dirty="0"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・</a:t>
            </a:r>
            <a:r>
              <a:rPr lang="en-US" altLang="en-US" sz="2000" dirty="0" err="1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Passionaire</a:t>
            </a:r>
            <a:r>
              <a:rPr lang="en-US" altLang="en-US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 Life </a:t>
            </a:r>
            <a:r>
              <a:rPr lang="en-US" altLang="en-US" sz="2000" dirty="0" err="1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Programm</a:t>
            </a:r>
            <a:r>
              <a:rPr lang="en-US" altLang="en-US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〜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情熱をカタチにする４つの資産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〜</a:t>
            </a:r>
            <a:endParaRPr lang="en-US" altLang="ja-JP" sz="2000" dirty="0">
              <a:solidFill>
                <a:srgbClr val="FF0000"/>
              </a:solidFill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ja-JP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　</a:t>
            </a:r>
            <a:r>
              <a:rPr lang="ja-JP" altLang="en-US" sz="2000" dirty="0" smtClean="0">
                <a:solidFill>
                  <a:srgbClr val="000000"/>
                </a:solidFill>
                <a:latin typeface="ヒラギノ丸ゴ Pro W4"/>
                <a:cs typeface="ヒラギノ丸ゴ Pro W4"/>
              </a:rPr>
              <a:t>長期コーチ・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コンサルティング</a:t>
            </a:r>
            <a:r>
              <a:rPr lang="ja-JP" altLang="en-US" sz="2000" smtClean="0">
                <a:latin typeface="ヒラギノ丸ゴ Pro W4"/>
                <a:cs typeface="ヒラギノ丸ゴ Pro W4"/>
              </a:rPr>
              <a:t>（４ヶ月程度）</a:t>
            </a:r>
            <a:r>
              <a:rPr lang="en-US" altLang="ja-JP" sz="2000" dirty="0" smtClean="0">
                <a:latin typeface="ヒラギノ丸ゴ Pro W4"/>
                <a:cs typeface="ヒラギノ丸ゴ Pro W4"/>
              </a:rPr>
              <a:t>380,000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円</a:t>
            </a:r>
            <a:endParaRPr lang="en-US" altLang="ja-JP" sz="2000" dirty="0" smtClean="0"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ヒラギノ丸ゴ Pro W4"/>
                <a:cs typeface="ヒラギノ丸ゴ Pro W4"/>
              </a:rPr>
              <a:t>（特定期間のみ募集）情報発信でゼロからビジネス構築し、ビジネスに収まらない一生ものの資産を作り上げる。月収５０万</a:t>
            </a:r>
            <a:r>
              <a:rPr lang="en-US" altLang="ja-JP" sz="2000" dirty="0" smtClean="0">
                <a:latin typeface="ヒラギノ丸ゴ Pro W4"/>
                <a:cs typeface="ヒラギノ丸ゴ Pro W4"/>
              </a:rPr>
              <a:t>〜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１００万を目標、</a:t>
            </a:r>
            <a:endParaRPr lang="en-US" altLang="ja-JP" sz="2000" dirty="0" smtClean="0"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ja-JP" sz="2000" dirty="0">
                <a:latin typeface="ヒラギノ丸ゴ Pro W4"/>
                <a:cs typeface="ヒラギノ丸ゴ Pro W4"/>
              </a:rPr>
              <a:t>　</a:t>
            </a:r>
            <a:r>
              <a:rPr lang="ja-JP" altLang="en-US" sz="2000" dirty="0" smtClean="0">
                <a:latin typeface="ヒラギノ丸ゴ Pro W4"/>
                <a:cs typeface="ヒラギノ丸ゴ Pro W4"/>
              </a:rPr>
              <a:t>ビジネスプロモーション付き、期間後も永続的サポート</a:t>
            </a:r>
            <a:endParaRPr lang="en-US" altLang="ja-JP" sz="2000" dirty="0" smtClean="0"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sz="2000" dirty="0"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さちみたま（４人がけによるサポート）</a:t>
            </a:r>
            <a:endParaRPr lang="en-US" altLang="ja-JP" sz="2000" dirty="0" smtClean="0">
              <a:solidFill>
                <a:srgbClr val="FF0000"/>
              </a:solidFill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ja-JP" sz="2000" dirty="0" smtClean="0">
                <a:solidFill>
                  <a:srgbClr val="FF0000"/>
                </a:solidFill>
                <a:latin typeface="ヒラギノ丸ゴ Pro W4"/>
                <a:cs typeface="ヒラギノ丸ゴ Pro W4"/>
              </a:rPr>
              <a:t>　</a:t>
            </a:r>
            <a:r>
              <a:rPr lang="ja-JP" altLang="en-US" sz="2000" dirty="0" smtClean="0">
                <a:solidFill>
                  <a:srgbClr val="000000"/>
                </a:solidFill>
                <a:latin typeface="ヒラギノ丸ゴ Pro W4"/>
                <a:cs typeface="ヒラギノ丸ゴ Pro W4"/>
              </a:rPr>
              <a:t>長期</a:t>
            </a:r>
            <a:r>
              <a:rPr lang="ja-JP" altLang="en-US" sz="2000" dirty="0" smtClean="0">
                <a:solidFill>
                  <a:srgbClr val="000000"/>
                </a:solidFill>
                <a:latin typeface="ヒラギノ丸ゴ Pro W4"/>
                <a:cs typeface="ヒラギノ丸ゴ Pro W4"/>
              </a:rPr>
              <a:t>マインドコンサルティング＆セラピーセッションサポート</a:t>
            </a:r>
            <a:endParaRPr lang="en-US" altLang="ja-JP" sz="2000" dirty="0" smtClean="0">
              <a:solidFill>
                <a:srgbClr val="000000"/>
              </a:solidFill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ja-JP" sz="2000" dirty="0">
                <a:solidFill>
                  <a:srgbClr val="000000"/>
                </a:solidFill>
                <a:latin typeface="ヒラギノ丸ゴ Pro W4"/>
                <a:cs typeface="ヒラギノ丸ゴ Pro W4"/>
              </a:rPr>
              <a:t>　</a:t>
            </a:r>
            <a:r>
              <a:rPr lang="ja-JP" altLang="en-US" sz="2000" dirty="0" smtClean="0">
                <a:solidFill>
                  <a:srgbClr val="000000"/>
                </a:solidFill>
                <a:latin typeface="ヒラギノ丸ゴ Pro W4"/>
                <a:cs typeface="ヒラギノ丸ゴ Pro W4"/>
              </a:rPr>
              <a:t>（１ヶ月</a:t>
            </a:r>
            <a:r>
              <a:rPr lang="en-US" altLang="ja-JP" sz="2000" dirty="0" smtClean="0">
                <a:solidFill>
                  <a:srgbClr val="000000"/>
                </a:solidFill>
                <a:latin typeface="ヒラギノ丸ゴ Pro W4"/>
                <a:cs typeface="ヒラギノ丸ゴ Pro W4"/>
              </a:rPr>
              <a:t>〜</a:t>
            </a:r>
            <a:r>
              <a:rPr lang="ja-JP" altLang="en-US" sz="2000" dirty="0" smtClean="0">
                <a:solidFill>
                  <a:srgbClr val="000000"/>
                </a:solidFill>
                <a:latin typeface="ヒラギノ丸ゴ Pro W4"/>
                <a:cs typeface="ヒラギノ丸ゴ Pro W4"/>
              </a:rPr>
              <a:t>８ヶ月）　</a:t>
            </a:r>
            <a:r>
              <a:rPr lang="en-US" altLang="ja-JP" sz="2000" dirty="0" smtClean="0">
                <a:solidFill>
                  <a:srgbClr val="000000"/>
                </a:solidFill>
                <a:latin typeface="ヒラギノ丸ゴ Pro W4"/>
                <a:cs typeface="ヒラギノ丸ゴ Pro W4"/>
              </a:rPr>
              <a:t>430,000</a:t>
            </a:r>
            <a:r>
              <a:rPr lang="ja-JP" altLang="en-US" sz="2000" dirty="0" smtClean="0">
                <a:solidFill>
                  <a:srgbClr val="000000"/>
                </a:solidFill>
                <a:latin typeface="ヒラギノ丸ゴ Pro W4"/>
                <a:cs typeface="ヒラギノ丸ゴ Pro W4"/>
              </a:rPr>
              <a:t>円</a:t>
            </a:r>
            <a:r>
              <a:rPr lang="en-US" altLang="ja-JP" sz="2000" dirty="0" smtClean="0">
                <a:solidFill>
                  <a:srgbClr val="000000"/>
                </a:solidFill>
                <a:latin typeface="ヒラギノ丸ゴ Pro W4"/>
                <a:cs typeface="ヒラギノ丸ゴ Pro W4"/>
              </a:rPr>
              <a:t>〜1,287,000</a:t>
            </a:r>
            <a:r>
              <a:rPr lang="ja-JP" altLang="en-US" sz="2000" dirty="0" smtClean="0">
                <a:solidFill>
                  <a:srgbClr val="000000"/>
                </a:solidFill>
                <a:latin typeface="ヒラギノ丸ゴ Pro W4"/>
                <a:cs typeface="ヒラギノ丸ゴ Pro W4"/>
              </a:rPr>
              <a:t>円</a:t>
            </a:r>
            <a:endParaRPr lang="en-US" altLang="ja-JP" sz="2000" dirty="0">
              <a:latin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sz="2000" dirty="0" smtClean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ご紹介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60042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9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128783" y="190035"/>
            <a:ext cx="8751652" cy="5912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normAutofit fontScale="77500" lnSpcReduction="20000"/>
          </a:bodyPr>
          <a:lstStyle/>
          <a:p>
            <a:pPr defTabSz="275203">
              <a:defRPr sz="268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ja-JP" altLang="en-US" dirty="0" smtClean="0">
                <a:solidFill>
                  <a:srgbClr val="FF0000"/>
                </a:solidFill>
              </a:rPr>
              <a:t>・「情熱をカタチにする」コンサルタント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defTabSz="275203">
              <a:defRPr sz="268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ja-JP" altLang="en-US" dirty="0" smtClean="0">
                <a:solidFill>
                  <a:srgbClr val="FF0000"/>
                </a:solidFill>
              </a:rPr>
              <a:t>・ノマドクリエイター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defTabSz="275203">
              <a:defRPr sz="268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ja-JP" altLang="en-US" dirty="0" smtClean="0"/>
              <a:t>　</a:t>
            </a:r>
            <a:endParaRPr lang="en-US" dirty="0" smtClean="0"/>
          </a:p>
          <a:p>
            <a:pPr defTabSz="275203">
              <a:defRPr sz="268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ja-JP" altLang="en-US" sz="2200" dirty="0" smtClean="0"/>
              <a:t>　</a:t>
            </a:r>
            <a:r>
              <a:rPr sz="2200" dirty="0" smtClean="0"/>
              <a:t>竹</a:t>
            </a:r>
            <a:r>
              <a:rPr sz="2200" dirty="0"/>
              <a:t>菴　顕（ちくあん　あきら）</a:t>
            </a:r>
          </a:p>
          <a:p>
            <a:pPr defTabSz="275203">
              <a:defRPr sz="2144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endParaRPr lang="en-US" sz="1900" dirty="0" smtClean="0"/>
          </a:p>
          <a:p>
            <a:pPr defTabSz="275203">
              <a:defRPr sz="2144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 smtClean="0"/>
              <a:t>・</a:t>
            </a:r>
            <a:r>
              <a:rPr sz="1900" dirty="0"/>
              <a:t>大分県大分市出身で現在は神奈川県横浜市在住</a:t>
            </a:r>
          </a:p>
          <a:p>
            <a:pPr defTabSz="275203">
              <a:defRPr sz="2144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/>
              <a:t>・家族は妻と猫一匹、趣味は居合（無外流居合居合兵道）、</a:t>
            </a:r>
            <a:r>
              <a:rPr sz="1900" dirty="0" smtClean="0"/>
              <a:t>モフリング</a:t>
            </a:r>
            <a:endParaRPr lang="en-US" sz="1900" dirty="0" smtClean="0"/>
          </a:p>
          <a:p>
            <a:pPr defTabSz="275203">
              <a:defRPr sz="2144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endParaRPr sz="1900" b="1" dirty="0"/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en-US" altLang="ja-JP" sz="1900" b="1" dirty="0" smtClean="0"/>
              <a:t>◯</a:t>
            </a:r>
            <a:r>
              <a:rPr sz="1900" b="1" dirty="0" smtClean="0"/>
              <a:t>略歴</a:t>
            </a:r>
            <a:endParaRPr sz="1900" b="1" dirty="0"/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/>
              <a:t>・地元大分にて某メーカー系システム会社に就職しIT技術者に</a:t>
            </a:r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/>
              <a:t>・転職し関東へ外資系半導体メーカーでIT技術者として従事</a:t>
            </a:r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/>
              <a:t>　→会社の製造部門が日本撤退</a:t>
            </a:r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/>
              <a:t>・オーストラリアに少しだけ滞在。海外の楽しさを知るが転職して都内のシステム会社に</a:t>
            </a:r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/>
              <a:t>・青年海外協力隊に参加し、モンゴルで専門学校の講師を２年</a:t>
            </a:r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/>
              <a:t>・日本に戻りIT会社を仲間と立ち上げる</a:t>
            </a:r>
            <a:r>
              <a:rPr sz="1900" dirty="0" smtClean="0"/>
              <a:t>。</a:t>
            </a:r>
            <a:endParaRPr lang="en-US" sz="1900" dirty="0" smtClean="0"/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endParaRPr sz="1900" dirty="0"/>
          </a:p>
          <a:p>
            <a:pPr defTabSz="275203">
              <a:defRPr sz="2077">
                <a:solidFill>
                  <a:srgbClr val="FF2600"/>
                </a:solidFill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/>
              <a:t>・2008年初頭モンゴルに戻り、現地でIT会社を立ち上げて</a:t>
            </a:r>
          </a:p>
          <a:p>
            <a:pPr defTabSz="275203">
              <a:defRPr sz="2077">
                <a:solidFill>
                  <a:srgbClr val="FF2600"/>
                </a:solidFill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/>
              <a:t>　日本とモンゴルの架け橋となるITビジネスを始める。</a:t>
            </a:r>
          </a:p>
          <a:p>
            <a:pPr defTabSz="275203">
              <a:defRPr sz="2077">
                <a:solidFill>
                  <a:srgbClr val="FF2600"/>
                </a:solidFill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/>
              <a:t>・リーマンショック後、大変な思いをする→乗り越える。</a:t>
            </a:r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/>
              <a:t>・一旦会社員に戻るが、２足のわらじで同時に仲間と会社と立ち上げて会社員と二重生活</a:t>
            </a:r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>
                <a:solidFill>
                  <a:srgbClr val="FF2600"/>
                </a:solidFill>
              </a:rPr>
              <a:t>・2015年から個人向けコンサルビジネスを始める。</a:t>
            </a:r>
            <a:r>
              <a:rPr sz="1900" dirty="0"/>
              <a:t>３ヶ月後に売上ベースで初の７桁</a:t>
            </a:r>
          </a:p>
          <a:p>
            <a:pPr defTabSz="275203">
              <a:defRPr sz="2077">
                <a:solidFill>
                  <a:srgbClr val="FF2600"/>
                </a:solidFill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1900" dirty="0"/>
              <a:t>・コンサル活動を通じて、世界を変える仲間を増やす。</a:t>
            </a:r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endParaRPr lang="en-US" sz="1900" dirty="0" smtClean="0"/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en-US" altLang="ja-JP" sz="1900" dirty="0" smtClean="0"/>
              <a:t>◯</a:t>
            </a:r>
            <a:r>
              <a:rPr lang="ja-JP" altLang="en-US" sz="1900" dirty="0" smtClean="0"/>
              <a:t>所属・認定</a:t>
            </a:r>
            <a:endParaRPr sz="1900" dirty="0"/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ja-JP" altLang="en-US" sz="1900" dirty="0" smtClean="0"/>
              <a:t>・パッションテストファリシテーター</a:t>
            </a:r>
            <a:endParaRPr lang="en-US" sz="1900" dirty="0" smtClean="0"/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ja-JP" altLang="en-US" sz="1900" dirty="0" smtClean="0"/>
              <a:t>・</a:t>
            </a:r>
            <a:r>
              <a:rPr sz="1900" dirty="0" smtClean="0"/>
              <a:t>ミラクル</a:t>
            </a:r>
            <a:r>
              <a:rPr sz="1900" dirty="0"/>
              <a:t>タッピングスペシャリスト</a:t>
            </a:r>
            <a:r>
              <a:rPr sz="1900" dirty="0" smtClean="0"/>
              <a:t>®</a:t>
            </a:r>
            <a:endParaRPr lang="en-US" sz="1900" dirty="0" smtClean="0"/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ja-JP" altLang="en-US" sz="1900" dirty="0" smtClean="0"/>
              <a:t>・</a:t>
            </a:r>
            <a:r>
              <a:rPr sz="1900" dirty="0" smtClean="0"/>
              <a:t>エネルギー</a:t>
            </a:r>
            <a:r>
              <a:rPr sz="1900" dirty="0"/>
              <a:t>マイスター</a:t>
            </a:r>
            <a:r>
              <a:rPr sz="1900" dirty="0" smtClean="0"/>
              <a:t>®</a:t>
            </a:r>
            <a:endParaRPr lang="en-US" sz="1900" dirty="0"/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ja-JP" altLang="en-US" sz="1900" dirty="0" smtClean="0"/>
              <a:t>・国際</a:t>
            </a:r>
            <a:r>
              <a:rPr sz="1900" dirty="0" smtClean="0"/>
              <a:t>レイキ</a:t>
            </a:r>
            <a:r>
              <a:rPr lang="ja-JP" altLang="en-US" sz="1900" dirty="0" smtClean="0"/>
              <a:t>協会レイキ</a:t>
            </a:r>
            <a:r>
              <a:rPr lang="en-US" altLang="ja-JP" sz="1900" dirty="0" smtClean="0"/>
              <a:t>3rd</a:t>
            </a:r>
            <a:r>
              <a:rPr lang="ja-JP" altLang="en-US" sz="1900" dirty="0" smtClean="0"/>
              <a:t>認定</a:t>
            </a:r>
            <a:endParaRPr sz="1900" dirty="0"/>
          </a:p>
          <a:p>
            <a:pPr defTabSz="275203">
              <a:defRPr sz="2077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ja-JP" altLang="en-US" sz="1900" dirty="0" smtClean="0"/>
              <a:t>・</a:t>
            </a:r>
            <a:r>
              <a:rPr sz="1900" dirty="0" smtClean="0"/>
              <a:t>一般</a:t>
            </a:r>
            <a:r>
              <a:rPr sz="1900" dirty="0"/>
              <a:t>社団法人日本ビジネスプロモーター協会所属</a:t>
            </a:r>
          </a:p>
        </p:txBody>
      </p:sp>
      <p:pic>
        <p:nvPicPr>
          <p:cNvPr id="131" name="IMG_70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8531" y="202406"/>
            <a:ext cx="1607048" cy="21427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1071079"/>
      </p:ext>
    </p:extLst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96174" y="1400729"/>
            <a:ext cx="8751652" cy="429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normAutofit/>
          </a:bodyPr>
          <a:lstStyle/>
          <a:p>
            <a:pPr algn="ctr">
              <a:defRPr sz="4300">
                <a:solidFill>
                  <a:srgbClr val="FF2600"/>
                </a:solidFill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2400" dirty="0"/>
              <a:t>情熱を選択して本当の人生を生きる人を</a:t>
            </a:r>
            <a:r>
              <a:rPr sz="2400" dirty="0" smtClean="0"/>
              <a:t>増や</a:t>
            </a:r>
            <a:r>
              <a:rPr lang="ja-JP" altLang="en-US" sz="2400" dirty="0" smtClean="0"/>
              <a:t>す。</a:t>
            </a:r>
            <a:endParaRPr lang="en-US" sz="2400" dirty="0" smtClean="0"/>
          </a:p>
          <a:p>
            <a:pPr algn="ctr">
              <a:defRPr sz="4300">
                <a:solidFill>
                  <a:srgbClr val="FF2600"/>
                </a:solidFill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ja-JP" altLang="en-US" sz="2400" dirty="0" smtClean="0"/>
              <a:t>人の可能性を拓き、誰もが自由に生きる世界を創る</a:t>
            </a:r>
            <a:endParaRPr sz="2400" dirty="0"/>
          </a:p>
          <a:p>
            <a:pPr algn="ctr">
              <a:defRPr sz="4300">
                <a:solidFill>
                  <a:srgbClr val="FF2600"/>
                </a:solidFill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2400" dirty="0"/>
              <a:t>仲間と一緒に理想の未来を</a:t>
            </a:r>
            <a:r>
              <a:rPr sz="2400" dirty="0" smtClean="0"/>
              <a:t>創</a:t>
            </a:r>
            <a:r>
              <a:rPr lang="ja-JP" altLang="en-US" sz="2400" dirty="0" smtClean="0"/>
              <a:t>る。</a:t>
            </a:r>
            <a:endParaRPr sz="2400" dirty="0"/>
          </a:p>
          <a:p>
            <a:pPr algn="l">
              <a:defRPr sz="32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endParaRPr lang="en-US" sz="2400" dirty="0" smtClean="0"/>
          </a:p>
          <a:p>
            <a:pPr algn="l">
              <a:defRPr sz="32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endParaRPr sz="2400" dirty="0"/>
          </a:p>
          <a:p>
            <a:pPr marL="342900" indent="-342900" algn="l">
              <a:buFont typeface="Arial"/>
              <a:buChar char="•"/>
              <a:defRPr sz="32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2000" dirty="0" smtClean="0"/>
              <a:t>会社</a:t>
            </a:r>
            <a:r>
              <a:rPr sz="2000" dirty="0"/>
              <a:t>や家族に頼らないでも生きて行く一生もののチカラ</a:t>
            </a:r>
          </a:p>
          <a:p>
            <a:pPr marL="342900" indent="-342900" algn="l">
              <a:buFont typeface="Arial"/>
              <a:buChar char="•"/>
              <a:defRPr sz="32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lang="ja-JP" altLang="en-US" sz="2000" dirty="0" smtClean="0"/>
              <a:t>「情熱をカタチに」</a:t>
            </a:r>
            <a:r>
              <a:rPr sz="2000" dirty="0" smtClean="0"/>
              <a:t>情熱</a:t>
            </a:r>
            <a:r>
              <a:rPr sz="2000" dirty="0"/>
              <a:t>を価値に変えて情報発信で自分だけのビジネスの</a:t>
            </a:r>
            <a:r>
              <a:rPr sz="2000" dirty="0" smtClean="0"/>
              <a:t>構築</a:t>
            </a:r>
            <a:r>
              <a:rPr lang="ja-JP" altLang="en-US" sz="2000" dirty="0" smtClean="0"/>
              <a:t>して自由を手にする</a:t>
            </a:r>
            <a:endParaRPr sz="2000" dirty="0"/>
          </a:p>
          <a:p>
            <a:pPr marL="342900" indent="-342900" algn="l">
              <a:buFont typeface="Arial"/>
              <a:buChar char="•"/>
              <a:defRPr sz="32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2000" dirty="0" smtClean="0"/>
              <a:t>人生</a:t>
            </a:r>
            <a:r>
              <a:rPr sz="2000" dirty="0"/>
              <a:t>の自由度をあげて未来の選択肢を増やす</a:t>
            </a:r>
          </a:p>
          <a:p>
            <a:pPr marL="342900" indent="-342900" algn="l">
              <a:buFont typeface="Arial"/>
              <a:buChar char="•"/>
              <a:defRPr sz="32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2000" dirty="0" smtClean="0"/>
              <a:t>潜在</a:t>
            </a:r>
            <a:r>
              <a:rPr sz="2000" dirty="0"/>
              <a:t>意識の扱い</a:t>
            </a:r>
            <a:r>
              <a:rPr sz="2000" dirty="0" smtClean="0"/>
              <a:t>方</a:t>
            </a:r>
            <a:r>
              <a:rPr lang="ja-JP" altLang="en-US" sz="2000" dirty="0" smtClean="0"/>
              <a:t>・マインドの構築</a:t>
            </a:r>
            <a:endParaRPr sz="2000" dirty="0"/>
          </a:p>
          <a:p>
            <a:pPr marL="342900" indent="-342900" algn="l">
              <a:buFont typeface="Arial"/>
              <a:buChar char="•"/>
              <a:defRPr sz="32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2000" dirty="0" smtClean="0"/>
              <a:t>自分</a:t>
            </a:r>
            <a:r>
              <a:rPr sz="2000" dirty="0"/>
              <a:t>も大切な人も幸せにして世界を変える情熱の作り方</a:t>
            </a:r>
          </a:p>
          <a:p>
            <a:pPr marL="342900" indent="-342900" algn="l">
              <a:buFont typeface="Arial"/>
              <a:buChar char="•"/>
              <a:defRPr sz="32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pPr>
            <a:r>
              <a:rPr sz="2000" dirty="0" smtClean="0"/>
              <a:t> </a:t>
            </a:r>
            <a:r>
              <a:rPr sz="2000" dirty="0"/>
              <a:t>ITに関するあらゆること仕組化の方法</a:t>
            </a:r>
          </a:p>
        </p:txBody>
      </p:sp>
      <p:sp>
        <p:nvSpPr>
          <p:cNvPr id="136" name="Shape 136"/>
          <p:cNvSpPr>
            <a:spLocks noGrp="1"/>
          </p:cNvSpPr>
          <p:nvPr>
            <p:ph type="ctrTitle"/>
          </p:nvPr>
        </p:nvSpPr>
        <p:spPr>
          <a:xfrm>
            <a:off x="679539" y="419671"/>
            <a:ext cx="7457174" cy="71442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>
                <a:solidFill>
                  <a:srgbClr val="0433FF"/>
                </a:solidFill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1pPr>
          </a:lstStyle>
          <a:p>
            <a:r>
              <a:t>ミッション</a:t>
            </a:r>
          </a:p>
        </p:txBody>
      </p:sp>
      <p:sp>
        <p:nvSpPr>
          <p:cNvPr id="6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6809864"/>
      </p:ext>
    </p:extLst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54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１）名前とニックネーム</a:t>
            </a: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ja-JP" sz="2800" dirty="0"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　「</a:t>
            </a:r>
            <a:r>
              <a:rPr lang="en-US" altLang="ja-JP" sz="2800" dirty="0" smtClean="0">
                <a:latin typeface="ヒラギノ丸ゴ Pro W4"/>
                <a:ea typeface="ヒラギノ丸ゴ Pro W4"/>
                <a:cs typeface="ヒラギノ丸ゴ Pro W4"/>
              </a:rPr>
              <a:t>○○</a:t>
            </a:r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です。ニックネームは</a:t>
            </a:r>
            <a:r>
              <a:rPr lang="en-US" altLang="ja-JP" sz="2800" dirty="0" smtClean="0">
                <a:latin typeface="ヒラギノ丸ゴ Pro W4"/>
                <a:ea typeface="ヒラギノ丸ゴ Pro W4"/>
                <a:cs typeface="ヒラギノ丸ゴ Pro W4"/>
              </a:rPr>
              <a:t>○○</a:t>
            </a:r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」</a:t>
            </a: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sz="2800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２）今日の目的</a:t>
            </a: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ja-JP" sz="2800" dirty="0"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　何の為に、何を得たいか</a:t>
            </a: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sz="2800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３</a:t>
            </a:r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）</a:t>
            </a:r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他の人が知らない自分</a:t>
            </a: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ja-JP" sz="2800" dirty="0"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　最近の出来事や伝えたいこと。</a:t>
            </a: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ja-JP" sz="2800" dirty="0"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lang="ja-JP" altLang="ja-JP" sz="2800" dirty="0" smtClean="0">
                <a:latin typeface="ヒラギノ丸ゴ Pro W4"/>
                <a:ea typeface="ヒラギノ丸ゴ Pro W4"/>
                <a:cs typeface="ヒラギノ丸ゴ Pro W4"/>
              </a:rPr>
              <a:t>w</a:t>
            </a:r>
            <a:r>
              <a:rPr lang="en-US" altLang="ja-JP" sz="2800" dirty="0" smtClean="0">
                <a:latin typeface="ヒラギノ丸ゴ Pro W4"/>
                <a:ea typeface="ヒラギノ丸ゴ Pro W4"/>
                <a:cs typeface="ヒラギノ丸ゴ Pro W4"/>
              </a:rPr>
              <a:t>hat’s</a:t>
            </a:r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800" dirty="0" smtClean="0">
                <a:latin typeface="ヒラギノ丸ゴ Pro W4"/>
                <a:ea typeface="ヒラギノ丸ゴ Pro W4"/>
                <a:cs typeface="ヒラギノ丸ゴ Pro W4"/>
              </a:rPr>
              <a:t>new</a:t>
            </a:r>
            <a:endParaRPr lang="en-US" altLang="ja-JP" sz="28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14375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自己紹介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8002935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5429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ja-JP" altLang="en-US" sz="48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世界一の情熱発見</a:t>
            </a:r>
            <a:r>
              <a:rPr lang="ja-JP" altLang="en-US" sz="48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ツール</a:t>
            </a:r>
            <a:endParaRPr lang="en-US" altLang="ja-JP" sz="4800" dirty="0" smtClean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sz="4800" dirty="0" smtClean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世界最高峰の引き寄せツール</a:t>
            </a:r>
            <a:endParaRPr lang="en-US" altLang="ja-JP" sz="4800" dirty="0" smtClean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sz="2600" dirty="0" smtClean="0">
                <a:latin typeface="ヒラギノ丸ゴ Pro W4"/>
                <a:ea typeface="ヒラギノ丸ゴ Pro W4"/>
                <a:cs typeface="ヒラギノ丸ゴ Pro W4"/>
              </a:rPr>
              <a:t>自分のパッションが明確になり、</a:t>
            </a:r>
            <a:endParaRPr lang="en-US" altLang="ja-JP" sz="26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sz="2600" dirty="0" smtClean="0">
                <a:latin typeface="ヒラギノ丸ゴ Pro W4"/>
                <a:ea typeface="ヒラギノ丸ゴ Pro W4"/>
                <a:cs typeface="ヒラギノ丸ゴ Pro W4"/>
              </a:rPr>
              <a:t>自分らしく人生を生きることができる</a:t>
            </a:r>
            <a:endParaRPr lang="en-US" altLang="ja-JP" sz="26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sz="2600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sz="2600" u="sng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情熱に従って</a:t>
            </a:r>
            <a:r>
              <a:rPr lang="ja-JP" altLang="en-US" sz="2600" u="sng" dirty="0" smtClean="0">
                <a:latin typeface="ヒラギノ丸ゴ Pro W4"/>
                <a:ea typeface="ヒラギノ丸ゴ Pro W4"/>
                <a:cs typeface="ヒラギノ丸ゴ Pro W4"/>
              </a:rPr>
              <a:t>生きるということは</a:t>
            </a:r>
            <a:endParaRPr lang="en-US" altLang="ja-JP" sz="2600" u="sng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sz="26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sz="2600" dirty="0" smtClean="0">
                <a:latin typeface="ヒラギノ丸ゴ Pro W4"/>
                <a:ea typeface="ヒラギノ丸ゴ Pro W4"/>
                <a:cs typeface="ヒラギノ丸ゴ Pro W4"/>
              </a:rPr>
              <a:t>人生の</a:t>
            </a:r>
            <a:r>
              <a:rPr lang="ja-JP" altLang="en-US" sz="2600" dirty="0" smtClean="0">
                <a:latin typeface="ヒラギノ丸ゴ Pro W4"/>
                <a:ea typeface="ヒラギノ丸ゴ Pro W4"/>
                <a:cs typeface="ヒラギノ丸ゴ Pro W4"/>
              </a:rPr>
              <a:t>目的</a:t>
            </a:r>
            <a:r>
              <a:rPr lang="ja-JP" altLang="en-US" sz="2600" dirty="0" smtClean="0">
                <a:latin typeface="ヒラギノ丸ゴ Pro W4"/>
                <a:ea typeface="ヒラギノ丸ゴ Pro W4"/>
                <a:cs typeface="ヒラギノ丸ゴ Pro W4"/>
              </a:rPr>
              <a:t>（運命）</a:t>
            </a:r>
            <a:r>
              <a:rPr lang="ja-JP" altLang="en-US" sz="2600" dirty="0" smtClean="0">
                <a:latin typeface="ヒラギノ丸ゴ Pro W4"/>
                <a:ea typeface="ヒラギノ丸ゴ Pro W4"/>
                <a:cs typeface="ヒラギノ丸ゴ Pro W4"/>
              </a:rPr>
              <a:t>を</a:t>
            </a:r>
            <a:r>
              <a:rPr lang="ja-JP" altLang="en-US" sz="2600" dirty="0" smtClean="0">
                <a:latin typeface="ヒラギノ丸ゴ Pro W4"/>
                <a:ea typeface="ヒラギノ丸ゴ Pro W4"/>
                <a:cs typeface="ヒラギノ丸ゴ Pro W4"/>
              </a:rPr>
              <a:t>生きて</a:t>
            </a:r>
            <a:r>
              <a:rPr lang="ja-JP" altLang="en-US" sz="2600" dirty="0" smtClean="0">
                <a:latin typeface="ヒラギノ丸ゴ Pro W4"/>
                <a:ea typeface="ヒラギノ丸ゴ Pro W4"/>
                <a:cs typeface="ヒラギノ丸ゴ Pro W4"/>
              </a:rPr>
              <a:t>いる</a:t>
            </a:r>
            <a:r>
              <a:rPr lang="ja-JP" altLang="en-US" sz="2600" dirty="0" smtClean="0">
                <a:latin typeface="ヒラギノ丸ゴ Pro W4"/>
                <a:ea typeface="ヒラギノ丸ゴ Pro W4"/>
                <a:cs typeface="ヒラギノ丸ゴ Pro W4"/>
              </a:rPr>
              <a:t>に等しく</a:t>
            </a:r>
            <a:endParaRPr lang="en-US" altLang="ja-JP" sz="26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sz="26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r>
              <a:rPr lang="ja-JP" altLang="en-US" sz="2600" dirty="0" smtClean="0">
                <a:latin typeface="ヒラギノ丸ゴ Pro W4"/>
                <a:ea typeface="ヒラギノ丸ゴ Pro W4"/>
                <a:cs typeface="ヒラギノ丸ゴ Pro W4"/>
              </a:rPr>
              <a:t>その時、毎日はワクワクし、楽しく充実する。</a:t>
            </a:r>
            <a:endParaRPr lang="en-US" altLang="ja-JP" sz="26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パッションテストとは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259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117482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望むものが明確になれば、明確になった分だけ、自分の人生に現れてくる</a:t>
            </a: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明確さはチカラ、あなたが生きると選択した人生を創造するチカラ</a:t>
            </a: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人生において欲しいものを創造する</a:t>
            </a: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選択や決断、チャンスを目の前にしたときには、自分のパッションに沿って選択する。</a:t>
            </a:r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endParaRPr lang="en-US" altLang="ja-JP" sz="2800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r>
              <a:rPr lang="ja-JP" altLang="en-US" sz="2800" dirty="0" smtClean="0">
                <a:latin typeface="ヒラギノ丸ゴ Pro W4"/>
                <a:ea typeface="ヒラギノ丸ゴ Pro W4"/>
                <a:cs typeface="ヒラギノ丸ゴ Pro W4"/>
              </a:rPr>
              <a:t>あなたはあなた</a:t>
            </a:r>
            <a:endParaRPr lang="en-US" altLang="ja-JP" sz="2800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キーポイント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379977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1" descr="cj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9" b="16329"/>
          <a:stretch>
            <a:fillRect/>
          </a:stretch>
        </p:blipFill>
        <p:spPr>
          <a:xfrm>
            <a:off x="4671200" y="1071563"/>
            <a:ext cx="4024565" cy="2710215"/>
          </a:xfrm>
        </p:spPr>
      </p:pic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143759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開発者（ジャネット・クリス）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>
            <a:spLocks noChangeAspect="1"/>
          </p:cNvSpPr>
          <p:nvPr/>
        </p:nvSpPr>
        <p:spPr>
          <a:xfrm>
            <a:off x="388471" y="1056571"/>
            <a:ext cx="411297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 smtClean="0"/>
              <a:t>ジャネット・プレイ・アットウッド</a:t>
            </a:r>
            <a:endParaRPr lang="en-US" altLang="ja-JP" u="sng" dirty="0" smtClean="0"/>
          </a:p>
          <a:p>
            <a:endParaRPr lang="en-US" altLang="ja-JP" dirty="0"/>
          </a:p>
          <a:p>
            <a:r>
              <a:rPr lang="ja-JP" altLang="en-US" sz="1600" dirty="0" smtClean="0">
                <a:latin typeface="+mn-ea"/>
              </a:rPr>
              <a:t>情熱的な人生を送る専門家として世界的に有名なダライ・ラマ、ジャック・キャンフィールドなどと肩を並べて活動しています。</a:t>
            </a:r>
            <a:r>
              <a:rPr lang="ja-JP" altLang="en-US" sz="1600" dirty="0" smtClean="0">
                <a:latin typeface="+mn-ea"/>
              </a:rPr>
              <a:t>ホー</a:t>
            </a:r>
            <a:r>
              <a:rPr lang="ja-JP" altLang="en-US" sz="1600" dirty="0" smtClean="0">
                <a:latin typeface="+mn-ea"/>
              </a:rPr>
              <a:t>ム</a:t>
            </a:r>
            <a:r>
              <a:rPr lang="ja-JP" altLang="en-US" sz="1600" dirty="0" smtClean="0">
                <a:latin typeface="+mn-ea"/>
              </a:rPr>
              <a:t>レス</a:t>
            </a:r>
            <a:r>
              <a:rPr lang="ja-JP" altLang="en-US" sz="1600" dirty="0">
                <a:latin typeface="+mn-ea"/>
              </a:rPr>
              <a:t>の女性と拘置所の若者に対するボランティアの実績により、アメリカ大統領から</a:t>
            </a:r>
            <a:r>
              <a:rPr lang="en-US" altLang="ja-JP" sz="1600" dirty="0">
                <a:latin typeface="+mn-ea"/>
              </a:rPr>
              <a:t>"The President's Volunteer Service Award"</a:t>
            </a:r>
            <a:r>
              <a:rPr lang="ja-JP" altLang="en-US" sz="1600" dirty="0">
                <a:latin typeface="+mn-ea"/>
              </a:rPr>
              <a:t>を授与される</a:t>
            </a:r>
            <a:r>
              <a:rPr lang="ja-JP" altLang="en-US" sz="1600" dirty="0" smtClean="0">
                <a:latin typeface="+mn-ea"/>
              </a:rPr>
              <a:t>。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>
              <a:latin typeface="+mn-ea"/>
            </a:endParaRPr>
          </a:p>
          <a:p>
            <a:r>
              <a:rPr lang="ja-JP" altLang="en-US" sz="1600" dirty="0" smtClean="0">
                <a:latin typeface="+mn-ea"/>
              </a:rPr>
              <a:t>ジャック・キャンフィールド（心のチキンスープ・シリーズの共著者）は、パッションテストを行った後に世界中の</a:t>
            </a:r>
            <a:r>
              <a:rPr lang="en-US" altLang="ja-JP" sz="1600" dirty="0" smtClean="0">
                <a:latin typeface="+mn-ea"/>
              </a:rPr>
              <a:t>100</a:t>
            </a:r>
            <a:r>
              <a:rPr lang="ja-JP" altLang="en-US" sz="1600" dirty="0" smtClean="0">
                <a:latin typeface="+mn-ea"/>
              </a:rPr>
              <a:t>人以上の講演家・著者・トレーナーが在籍するグループを創設しました。ジャネットは、その「トランスフォメーショナル・リーダー・カウンシル 」の創立メンバーでもあります。</a:t>
            </a:r>
            <a:endParaRPr lang="ja-JP" altLang="en-US" sz="1600" dirty="0">
              <a:latin typeface="+mn-ea"/>
            </a:endParaRPr>
          </a:p>
        </p:txBody>
      </p:sp>
      <p:sp>
        <p:nvSpPr>
          <p:cNvPr id="11" name="テキスト ボックス 10"/>
          <p:cNvSpPr txBox="1">
            <a:spLocks noChangeAspect="1"/>
          </p:cNvSpPr>
          <p:nvPr/>
        </p:nvSpPr>
        <p:spPr>
          <a:xfrm>
            <a:off x="4671200" y="3886627"/>
            <a:ext cx="43688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 smtClean="0"/>
              <a:t>クリス・アットウッド</a:t>
            </a:r>
            <a:endParaRPr lang="en-US" altLang="ja-JP" u="sng" dirty="0" smtClean="0"/>
          </a:p>
          <a:p>
            <a:endParaRPr lang="en-US" altLang="ja-JP" dirty="0"/>
          </a:p>
          <a:p>
            <a:r>
              <a:rPr lang="ja-JP" altLang="en-US" sz="1600" dirty="0" smtClean="0">
                <a:latin typeface="+mn-ea"/>
              </a:rPr>
              <a:t>自己啓発の専門家で</a:t>
            </a:r>
            <a:r>
              <a:rPr lang="en-US" altLang="ja-JP" sz="1600" dirty="0" smtClean="0">
                <a:latin typeface="+mn-ea"/>
              </a:rPr>
              <a:t>40</a:t>
            </a:r>
            <a:r>
              <a:rPr lang="ja-JP" altLang="en-US" sz="1600" dirty="0">
                <a:latin typeface="+mn-ea"/>
              </a:rPr>
              <a:t>年以上、人間の意識的な感情を学び、研究してきました。</a:t>
            </a:r>
            <a:r>
              <a:rPr lang="en-US" altLang="ja-JP" sz="1600" dirty="0">
                <a:latin typeface="+mn-ea"/>
              </a:rPr>
              <a:t>80</a:t>
            </a:r>
            <a:r>
              <a:rPr lang="ja-JP" altLang="en-US" sz="1600" dirty="0">
                <a:latin typeface="+mn-ea"/>
              </a:rPr>
              <a:t>年代には、</a:t>
            </a:r>
            <a:r>
              <a:rPr lang="en-US" altLang="ja-JP" sz="1600" dirty="0">
                <a:latin typeface="+mn-ea"/>
              </a:rPr>
              <a:t>10</a:t>
            </a:r>
            <a:r>
              <a:rPr lang="ja-JP" altLang="en-US" sz="1600" dirty="0">
                <a:latin typeface="+mn-ea"/>
              </a:rPr>
              <a:t>年以上深い瞑想に費やし、インドのヴェーダ伝統</a:t>
            </a:r>
            <a:r>
              <a:rPr lang="ja-JP" altLang="en-US" sz="1600" dirty="0" smtClean="0">
                <a:latin typeface="+mn-ea"/>
              </a:rPr>
              <a:t>を広範囲</a:t>
            </a:r>
            <a:r>
              <a:rPr lang="ja-JP" altLang="en-US" sz="1600" dirty="0">
                <a:latin typeface="+mn-ea"/>
              </a:rPr>
              <a:t>に研究しました</a:t>
            </a:r>
            <a:r>
              <a:rPr lang="ja-JP" altLang="en-US" sz="1600" dirty="0" smtClean="0">
                <a:latin typeface="+mn-ea"/>
              </a:rPr>
              <a:t>。クリス</a:t>
            </a:r>
            <a:r>
              <a:rPr lang="ja-JP" altLang="en-US" sz="1600" dirty="0">
                <a:latin typeface="+mn-ea"/>
              </a:rPr>
              <a:t>は、誰もが心の中に無限の可能性を秘めていると確信しています。 それは、彼のコースやワークショップが証明しています</a:t>
            </a:r>
            <a:r>
              <a:rPr lang="ja-JP" altLang="en-US" sz="1600" dirty="0" smtClean="0">
                <a:latin typeface="+mn-ea"/>
              </a:rPr>
              <a:t>。</a:t>
            </a:r>
            <a:endParaRPr lang="ja-JP" altLang="en-US" sz="1600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 smtClean="0"/>
              <a:t>、</a:t>
            </a:r>
            <a:endParaRPr lang="ja-JP" altLang="en-US" dirty="0"/>
          </a:p>
        </p:txBody>
      </p:sp>
      <p:sp>
        <p:nvSpPr>
          <p:cNvPr id="10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assion nomad creator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89129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881"/>
            <a:ext cx="8229600" cy="554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・超越瞑想のマスター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・稼げない会社員時代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・デボラとの出会い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・友達からのプレゼント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・全てのツアーに同行</a:t>
            </a:r>
            <a:endParaRPr lang="en-US" altLang="ja-JP" dirty="0" smtClean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ヒラギノ丸ゴ Pro W4"/>
                <a:ea typeface="ヒラギノ丸ゴ Pro W4"/>
                <a:cs typeface="ヒラギノ丸ゴ Pro W4"/>
              </a:rPr>
              <a:t>・理想の人生に最も必要な５つのこと</a:t>
            </a: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  <a:p>
            <a:pPr marL="0" indent="0" algn="ctr">
              <a:buNone/>
            </a:pPr>
            <a:endParaRPr lang="en-US" altLang="ja-JP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88471" y="851645"/>
            <a:ext cx="8307294" cy="44823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4000" y="70102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solidFill>
                  <a:srgbClr val="3366FF"/>
                </a:solidFill>
                <a:latin typeface="ヒラギノ丸ゴ Pro W4"/>
                <a:ea typeface="ヒラギノ丸ゴ Pro W4"/>
                <a:cs typeface="ヒラギノ丸ゴ Pro W4"/>
              </a:rPr>
              <a:t>パッションテスト誕生</a:t>
            </a:r>
            <a:endParaRPr kumimoji="1" lang="ja-JP" altLang="en-US" sz="4000" dirty="0">
              <a:solidFill>
                <a:srgbClr val="3366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13785"/>
            <a:ext cx="9144000" cy="248800"/>
          </a:xfrm>
          <a:prstGeom prst="rect">
            <a:avLst/>
          </a:prstGeom>
          <a:solidFill>
            <a:srgbClr val="CCFFCC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10400" y="6618111"/>
            <a:ext cx="2133600" cy="259415"/>
          </a:xfrm>
        </p:spPr>
        <p:txBody>
          <a:bodyPr/>
          <a:lstStyle/>
          <a:p>
            <a:fld id="{16213FEB-1D12-C641-8C73-3CBA02345E17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9" name="Shape 128"/>
          <p:cNvSpPr/>
          <p:nvPr/>
        </p:nvSpPr>
        <p:spPr>
          <a:xfrm>
            <a:off x="-5930" y="6188363"/>
            <a:ext cx="9155860" cy="710425"/>
          </a:xfrm>
          <a:prstGeom prst="rect">
            <a:avLst/>
          </a:prstGeom>
          <a:solidFill>
            <a:srgbClr val="FF2600">
              <a:alpha val="33000"/>
            </a:srgb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sion nomad creator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02841"/>
            <a:ext cx="2516188" cy="84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25042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サマー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1310</Words>
  <Application>Microsoft Macintosh PowerPoint</Application>
  <PresentationFormat>画面に合わせる (4:3)</PresentationFormat>
  <Paragraphs>282</Paragraphs>
  <Slides>28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ホワイト</vt:lpstr>
      <vt:lpstr>パッションテストワークショップ</vt:lpstr>
      <vt:lpstr>PowerPoint プレゼンテーション</vt:lpstr>
      <vt:lpstr>PowerPoint プレゼンテーション</vt:lpstr>
      <vt:lpstr>ミッション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emeth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Worldwide Nomad Style 学びのシェア会</dc:title>
  <dc:creator>竹菴 顕</dc:creator>
  <cp:lastModifiedBy>竹菴 顕</cp:lastModifiedBy>
  <cp:revision>24</cp:revision>
  <dcterms:created xsi:type="dcterms:W3CDTF">2015-12-15T15:15:08Z</dcterms:created>
  <dcterms:modified xsi:type="dcterms:W3CDTF">2016-07-09T23:15:45Z</dcterms:modified>
</cp:coreProperties>
</file>